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comments/comment3.xml" ContentType="application/vnd.openxmlformats-officedocument.presentationml.comments+xml"/>
  <Override PartName="/ppt/comments/comment4.xml" ContentType="application/vnd.openxmlformats-officedocument.presentationml.comments+xml"/>
  <Override PartName="/ppt/comments/comment5.xml" ContentType="application/vnd.openxmlformats-officedocument.presentationml.comments+xml"/>
  <Override PartName="/ppt/comments/comment6.xml" ContentType="application/vnd.openxmlformats-officedocument.presentationml.comments+xml"/>
  <Override PartName="/ppt/comments/comment7.xml" ContentType="application/vnd.openxmlformats-officedocument.presentationml.comments+xml"/>
  <Override PartName="/ppt/comments/comment8.xml" ContentType="application/vnd.openxmlformats-officedocument.presentationml.comments+xml"/>
  <Override PartName="/ppt/comments/comment9.xml" ContentType="application/vnd.openxmlformats-officedocument.presentationml.comments+xml"/>
  <Override PartName="/ppt/comments/comment10.xml" ContentType="application/vnd.openxmlformats-officedocument.presentationml.comments+xml"/>
  <Override PartName="/ppt/comments/comment11.xml" ContentType="application/vnd.openxmlformats-officedocument.presentationml.comments+xml"/>
  <Override PartName="/ppt/comments/comment12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8" r:id="rId4"/>
    <p:sldId id="270" r:id="rId5"/>
    <p:sldId id="277" r:id="rId6"/>
    <p:sldId id="271" r:id="rId7"/>
    <p:sldId id="273" r:id="rId8"/>
    <p:sldId id="279" r:id="rId9"/>
    <p:sldId id="266" r:id="rId10"/>
    <p:sldId id="269" r:id="rId11"/>
    <p:sldId id="272" r:id="rId12"/>
    <p:sldId id="274" r:id="rId13"/>
    <p:sldId id="275" r:id="rId14"/>
    <p:sldId id="276" r:id="rId15"/>
    <p:sldId id="278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illzone85_05@yahoo.com" initials="k" lastIdx="1" clrIdx="0">
    <p:extLst>
      <p:ext uri="{19B8F6BF-5375-455C-9EA6-DF929625EA0E}">
        <p15:presenceInfo xmlns:p15="http://schemas.microsoft.com/office/powerpoint/2012/main" userId="4ee2f661130c1a5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6" autoAdjust="0"/>
    <p:restoredTop sz="94660"/>
  </p:normalViewPr>
  <p:slideViewPr>
    <p:cSldViewPr snapToGrid="0">
      <p:cViewPr varScale="1">
        <p:scale>
          <a:sx n="72" d="100"/>
          <a:sy n="72" d="100"/>
        </p:scale>
        <p:origin x="57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2-24T09:30:24.443" idx="1">
    <p:pos x="10" y="10"/>
    <p:text/>
    <p:extLst>
      <p:ext uri="{C676402C-5697-4E1C-873F-D02D1690AC5C}">
        <p15:threadingInfo xmlns:p15="http://schemas.microsoft.com/office/powerpoint/2012/main" timeZoneBias="-120"/>
      </p:ext>
    </p:extLst>
  </p:cm>
</p:cmLst>
</file>

<file path=ppt/comments/comment10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2-24T09:30:24.443" idx="1">
    <p:pos x="10" y="10"/>
    <p:text/>
    <p:extLst>
      <p:ext uri="{C676402C-5697-4E1C-873F-D02D1690AC5C}">
        <p15:threadingInfo xmlns:p15="http://schemas.microsoft.com/office/powerpoint/2012/main" timeZoneBias="-120"/>
      </p:ext>
    </p:extLst>
  </p:cm>
</p:cmLst>
</file>

<file path=ppt/comments/comment1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2-24T09:30:24.443" idx="1">
    <p:pos x="10" y="10"/>
    <p:text/>
    <p:extLst>
      <p:ext uri="{C676402C-5697-4E1C-873F-D02D1690AC5C}">
        <p15:threadingInfo xmlns:p15="http://schemas.microsoft.com/office/powerpoint/2012/main" timeZoneBias="-120"/>
      </p:ext>
    </p:extLst>
  </p:cm>
</p:cmLst>
</file>

<file path=ppt/comments/comment1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2-24T09:30:24.443" idx="1">
    <p:pos x="10" y="10"/>
    <p:text/>
    <p:extLst>
      <p:ext uri="{C676402C-5697-4E1C-873F-D02D1690AC5C}">
        <p15:threadingInfo xmlns:p15="http://schemas.microsoft.com/office/powerpoint/2012/main" timeZoneBias="-12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2-24T09:30:24.443" idx="1">
    <p:pos x="10" y="10"/>
    <p:text/>
    <p:extLst>
      <p:ext uri="{C676402C-5697-4E1C-873F-D02D1690AC5C}">
        <p15:threadingInfo xmlns:p15="http://schemas.microsoft.com/office/powerpoint/2012/main" timeZoneBias="-120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2-24T09:30:24.443" idx="1">
    <p:pos x="10" y="10"/>
    <p:text/>
    <p:extLst>
      <p:ext uri="{C676402C-5697-4E1C-873F-D02D1690AC5C}">
        <p15:threadingInfo xmlns:p15="http://schemas.microsoft.com/office/powerpoint/2012/main" timeZoneBias="-120"/>
      </p:ext>
    </p:extLs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2-24T09:30:24.443" idx="1">
    <p:pos x="10" y="10"/>
    <p:text/>
    <p:extLst>
      <p:ext uri="{C676402C-5697-4E1C-873F-D02D1690AC5C}">
        <p15:threadingInfo xmlns:p15="http://schemas.microsoft.com/office/powerpoint/2012/main" timeZoneBias="-120"/>
      </p:ext>
    </p:extLst>
  </p:cm>
</p:cmLst>
</file>

<file path=ppt/comments/comment5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2-24T09:30:24.443" idx="1">
    <p:pos x="10" y="10"/>
    <p:text/>
    <p:extLst>
      <p:ext uri="{C676402C-5697-4E1C-873F-D02D1690AC5C}">
        <p15:threadingInfo xmlns:p15="http://schemas.microsoft.com/office/powerpoint/2012/main" timeZoneBias="-120"/>
      </p:ext>
    </p:extLst>
  </p:cm>
</p:cmLst>
</file>

<file path=ppt/comments/comment6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2-24T09:30:24.443" idx="1">
    <p:pos x="10" y="10"/>
    <p:text/>
    <p:extLst>
      <p:ext uri="{C676402C-5697-4E1C-873F-D02D1690AC5C}">
        <p15:threadingInfo xmlns:p15="http://schemas.microsoft.com/office/powerpoint/2012/main" timeZoneBias="-120"/>
      </p:ext>
    </p:extLst>
  </p:cm>
</p:cmLst>
</file>

<file path=ppt/comments/comment7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2-24T09:30:24.443" idx="1">
    <p:pos x="10" y="10"/>
    <p:text/>
    <p:extLst>
      <p:ext uri="{C676402C-5697-4E1C-873F-D02D1690AC5C}">
        <p15:threadingInfo xmlns:p15="http://schemas.microsoft.com/office/powerpoint/2012/main" timeZoneBias="-120"/>
      </p:ext>
    </p:extLst>
  </p:cm>
</p:cmLst>
</file>

<file path=ppt/comments/comment8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2-24T09:30:24.443" idx="1">
    <p:pos x="10" y="10"/>
    <p:text/>
    <p:extLst>
      <p:ext uri="{C676402C-5697-4E1C-873F-D02D1690AC5C}">
        <p15:threadingInfo xmlns:p15="http://schemas.microsoft.com/office/powerpoint/2012/main" timeZoneBias="-120"/>
      </p:ext>
    </p:extLst>
  </p:cm>
</p:cmLst>
</file>

<file path=ppt/comments/comment9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2-24T09:30:24.443" idx="1">
    <p:pos x="10" y="10"/>
    <p:text/>
    <p:extLst>
      <p:ext uri="{C676402C-5697-4E1C-873F-D02D1690AC5C}">
        <p15:threadingInfo xmlns:p15="http://schemas.microsoft.com/office/powerpoint/2012/main" timeZoneBias="-12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64DE5-3D8D-4235-92CB-E572F38C7F66}" type="datetimeFigureOut">
              <a:rPr lang="en-US" smtClean="0"/>
              <a:t>10/31/2019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FEF40-3F10-4622-8234-C3B10E475B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396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64DE5-3D8D-4235-92CB-E572F38C7F66}" type="datetimeFigureOut">
              <a:rPr lang="en-US" smtClean="0"/>
              <a:t>10/31/2019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FEF40-3F10-4622-8234-C3B10E475B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0464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64DE5-3D8D-4235-92CB-E572F38C7F66}" type="datetimeFigureOut">
              <a:rPr lang="en-US" smtClean="0"/>
              <a:t>10/31/2019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FEF40-3F10-4622-8234-C3B10E475B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262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64DE5-3D8D-4235-92CB-E572F38C7F66}" type="datetimeFigureOut">
              <a:rPr lang="en-US" smtClean="0"/>
              <a:t>10/31/2019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FEF40-3F10-4622-8234-C3B10E475B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922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64DE5-3D8D-4235-92CB-E572F38C7F66}" type="datetimeFigureOut">
              <a:rPr lang="en-US" smtClean="0"/>
              <a:t>10/31/2019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FEF40-3F10-4622-8234-C3B10E475B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7101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64DE5-3D8D-4235-92CB-E572F38C7F66}" type="datetimeFigureOut">
              <a:rPr lang="en-US" smtClean="0"/>
              <a:t>10/31/2019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FEF40-3F10-4622-8234-C3B10E475B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251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64DE5-3D8D-4235-92CB-E572F38C7F66}" type="datetimeFigureOut">
              <a:rPr lang="en-US" smtClean="0"/>
              <a:t>10/31/2019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FEF40-3F10-4622-8234-C3B10E475B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853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64DE5-3D8D-4235-92CB-E572F38C7F66}" type="datetimeFigureOut">
              <a:rPr lang="en-US" smtClean="0"/>
              <a:t>10/31/2019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FEF40-3F10-4622-8234-C3B10E475B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7891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64DE5-3D8D-4235-92CB-E572F38C7F66}" type="datetimeFigureOut">
              <a:rPr lang="en-US" smtClean="0"/>
              <a:t>10/31/2019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FEF40-3F10-4622-8234-C3B10E475B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314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64DE5-3D8D-4235-92CB-E572F38C7F66}" type="datetimeFigureOut">
              <a:rPr lang="en-US" smtClean="0"/>
              <a:t>10/31/2019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FEF40-3F10-4622-8234-C3B10E475B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6846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64DE5-3D8D-4235-92CB-E572F38C7F66}" type="datetimeFigureOut">
              <a:rPr lang="en-US" smtClean="0"/>
              <a:t>10/31/2019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FEF40-3F10-4622-8234-C3B10E475B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1046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64DE5-3D8D-4235-92CB-E572F38C7F66}" type="datetimeFigureOut">
              <a:rPr lang="en-US" smtClean="0"/>
              <a:t>10/31/2019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6FEF40-3F10-4622-8234-C3B10E475B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6895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8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9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0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1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2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4643438" y="6291263"/>
            <a:ext cx="74247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”Curriculum relevant,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educație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deschisă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pentru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toți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” - CRED</a:t>
            </a:r>
          </a:p>
          <a:p>
            <a:pPr algn="r"/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Proiect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cofinanțat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din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Fondul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Social European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prin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Programul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Operațional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Capital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Uman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2014-2020</a:t>
            </a:r>
          </a:p>
        </p:txBody>
      </p:sp>
      <p:sp>
        <p:nvSpPr>
          <p:cNvPr id="2" name="Titlu 1">
            <a:extLst>
              <a:ext uri="{FF2B5EF4-FFF2-40B4-BE49-F238E27FC236}">
                <a16:creationId xmlns:a16="http://schemas.microsoft.com/office/drawing/2014/main" id="{2B7EE94A-6FEC-4CF0-9157-3717B0FF8E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461247"/>
            <a:ext cx="9144000" cy="3859309"/>
          </a:xfrm>
        </p:spPr>
        <p:txBody>
          <a:bodyPr>
            <a:normAutofit fontScale="90000"/>
          </a:bodyPr>
          <a:lstStyle/>
          <a:p>
            <a:br>
              <a:rPr lang="en-GB" b="1" dirty="0"/>
            </a:br>
            <a:br>
              <a:rPr lang="en-GB" b="1" dirty="0"/>
            </a:br>
            <a:br>
              <a:rPr lang="en-GB" b="1" dirty="0"/>
            </a:br>
            <a:br>
              <a:rPr lang="en-GB" b="1" dirty="0"/>
            </a:br>
            <a:br>
              <a:rPr lang="en-GB" b="1" dirty="0"/>
            </a:br>
            <a:br>
              <a:rPr lang="en-GB" b="1" dirty="0"/>
            </a:br>
            <a:br>
              <a:rPr lang="en-GB" b="1" dirty="0"/>
            </a:br>
            <a:br>
              <a:rPr lang="en-GB" b="1" dirty="0"/>
            </a:br>
            <a:br>
              <a:rPr lang="en-GB" b="1" dirty="0"/>
            </a:br>
            <a:br>
              <a:rPr lang="en-GB" b="1" dirty="0"/>
            </a:br>
            <a:br>
              <a:rPr lang="en-GB" b="1" dirty="0"/>
            </a:br>
            <a:br>
              <a:rPr lang="en-GB" b="1" dirty="0"/>
            </a:br>
            <a:br>
              <a:rPr lang="en-GB" b="1" dirty="0"/>
            </a:br>
            <a:br>
              <a:rPr lang="en-GB" b="1" dirty="0"/>
            </a:br>
            <a:br>
              <a:rPr lang="en-GB" b="1" dirty="0"/>
            </a:br>
            <a:br>
              <a:rPr lang="en-GB" b="1" dirty="0"/>
            </a:br>
            <a:r>
              <a:rPr lang="ro-RO" sz="4900" b="1" dirty="0">
                <a:solidFill>
                  <a:srgbClr val="0000FF"/>
                </a:solidFill>
                <a:latin typeface="Candara" panose="020E0502030303020204" pitchFamily="34" charset="0"/>
                <a:ea typeface="+mn-ea"/>
                <a:cs typeface="+mn-cs"/>
              </a:rPr>
              <a:t>Ghiduri metodologice pentru învățământul primar </a:t>
            </a:r>
            <a:r>
              <a:rPr lang="ro-RO" sz="4900" b="1" dirty="0" err="1">
                <a:solidFill>
                  <a:srgbClr val="0000FF"/>
                </a:solidFill>
                <a:latin typeface="Candara" panose="020E0502030303020204" pitchFamily="34" charset="0"/>
                <a:ea typeface="+mn-ea"/>
                <a:cs typeface="+mn-cs"/>
              </a:rPr>
              <a:t>şi</a:t>
            </a:r>
            <a:r>
              <a:rPr lang="ro-RO" sz="4900" b="1" dirty="0">
                <a:solidFill>
                  <a:srgbClr val="0000FF"/>
                </a:solidFill>
                <a:latin typeface="Candara" panose="020E0502030303020204" pitchFamily="34" charset="0"/>
                <a:ea typeface="+mn-ea"/>
                <a:cs typeface="+mn-cs"/>
              </a:rPr>
              <a:t> gimnazial</a:t>
            </a:r>
            <a:br>
              <a:rPr lang="ro-RO" sz="4900" b="1" dirty="0">
                <a:solidFill>
                  <a:srgbClr val="0000FF"/>
                </a:solidFill>
                <a:latin typeface="Candara" panose="020E0502030303020204" pitchFamily="34" charset="0"/>
                <a:ea typeface="+mn-ea"/>
                <a:cs typeface="+mn-cs"/>
              </a:rPr>
            </a:br>
            <a:r>
              <a:rPr lang="ro-RO" sz="4900" b="1" dirty="0">
                <a:solidFill>
                  <a:srgbClr val="0000FF"/>
                </a:solidFill>
                <a:latin typeface="Candara" panose="020E0502030303020204" pitchFamily="34" charset="0"/>
                <a:ea typeface="+mn-ea"/>
                <a:cs typeface="+mn-cs"/>
              </a:rPr>
              <a:t>- concept și structură – </a:t>
            </a:r>
            <a:br>
              <a:rPr lang="ro-RO" sz="4900" b="1" dirty="0">
                <a:solidFill>
                  <a:srgbClr val="0000FF"/>
                </a:solidFill>
                <a:latin typeface="Candara" panose="020E0502030303020204" pitchFamily="34" charset="0"/>
                <a:ea typeface="+mn-ea"/>
                <a:cs typeface="+mn-cs"/>
              </a:rPr>
            </a:br>
            <a:br>
              <a:rPr lang="ro-RO" sz="4900" b="1" dirty="0">
                <a:solidFill>
                  <a:srgbClr val="0000FF"/>
                </a:solidFill>
                <a:latin typeface="Candara" panose="020E0502030303020204" pitchFamily="34" charset="0"/>
                <a:ea typeface="+mn-ea"/>
                <a:cs typeface="+mn-cs"/>
              </a:rPr>
            </a:br>
            <a:r>
              <a:rPr lang="ro-RO" sz="2700" b="1" dirty="0">
                <a:solidFill>
                  <a:srgbClr val="0000FF"/>
                </a:solidFill>
                <a:latin typeface="Candara" panose="020E0502030303020204" pitchFamily="34" charset="0"/>
                <a:ea typeface="+mn-ea"/>
                <a:cs typeface="+mn-cs"/>
              </a:rPr>
              <a:t>Institutul de </a:t>
            </a:r>
            <a:r>
              <a:rPr lang="en-GB" sz="2700" b="1" dirty="0">
                <a:solidFill>
                  <a:srgbClr val="0000FF"/>
                </a:solidFill>
                <a:latin typeface="Candara" panose="020E0502030303020204" pitchFamily="34" charset="0"/>
                <a:ea typeface="+mn-ea"/>
                <a:cs typeface="+mn-cs"/>
              </a:rPr>
              <a:t>Ș</a:t>
            </a:r>
            <a:r>
              <a:rPr lang="ro-RO" sz="2700" b="1" dirty="0" err="1">
                <a:solidFill>
                  <a:srgbClr val="0000FF"/>
                </a:solidFill>
                <a:latin typeface="Candara" panose="020E0502030303020204" pitchFamily="34" charset="0"/>
                <a:ea typeface="+mn-ea"/>
                <a:cs typeface="+mn-cs"/>
              </a:rPr>
              <a:t>tiințe</a:t>
            </a:r>
            <a:r>
              <a:rPr lang="ro-RO" sz="2700" b="1" dirty="0">
                <a:solidFill>
                  <a:srgbClr val="0000FF"/>
                </a:solidFill>
                <a:latin typeface="Candara" panose="020E0502030303020204" pitchFamily="34" charset="0"/>
                <a:ea typeface="+mn-ea"/>
                <a:cs typeface="+mn-cs"/>
              </a:rPr>
              <a:t> ale Educației</a:t>
            </a:r>
            <a:br>
              <a:rPr lang="ro-RO" sz="2700" b="1" dirty="0">
                <a:solidFill>
                  <a:srgbClr val="0000FF"/>
                </a:solidFill>
                <a:latin typeface="Candara" panose="020E0502030303020204" pitchFamily="34" charset="0"/>
                <a:ea typeface="+mn-ea"/>
                <a:cs typeface="+mn-cs"/>
              </a:rPr>
            </a:br>
            <a:r>
              <a:rPr lang="ro-RO" sz="2700" b="1" dirty="0">
                <a:solidFill>
                  <a:srgbClr val="0000FF"/>
                </a:solidFill>
                <a:latin typeface="Candara" panose="020E0502030303020204" pitchFamily="34" charset="0"/>
                <a:ea typeface="+mn-ea"/>
                <a:cs typeface="+mn-cs"/>
              </a:rPr>
              <a:t>București</a:t>
            </a:r>
          </a:p>
        </p:txBody>
      </p:sp>
    </p:spTree>
    <p:extLst>
      <p:ext uri="{BB962C8B-B14F-4D97-AF65-F5344CB8AC3E}">
        <p14:creationId xmlns:p14="http://schemas.microsoft.com/office/powerpoint/2010/main" val="11404413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4643438" y="6291263"/>
            <a:ext cx="74247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”Curriculum relevant,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educație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deschisă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pentru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toți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” - CRED</a:t>
            </a:r>
          </a:p>
          <a:p>
            <a:pPr algn="r"/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Proiect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cofinanțat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din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Fondul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Social European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prin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Programul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Operațional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Capital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Uman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2014-2020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85823" y="1388370"/>
            <a:ext cx="10355917" cy="4944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3200" b="1" dirty="0">
                <a:solidFill>
                  <a:srgbClr val="0000FF"/>
                </a:solidFill>
              </a:rPr>
              <a:t>Conceptul de ghid - aspecte de noutate </a:t>
            </a:r>
            <a:r>
              <a:rPr lang="en-GB" sz="3200" b="1" dirty="0">
                <a:solidFill>
                  <a:srgbClr val="0000FF"/>
                </a:solidFill>
              </a:rPr>
              <a:t>1/5</a:t>
            </a:r>
            <a:endParaRPr lang="ro-RO" sz="3200" b="1" dirty="0">
              <a:solidFill>
                <a:srgbClr val="0000FF"/>
              </a:solidFill>
            </a:endParaRPr>
          </a:p>
          <a:p>
            <a:endParaRPr lang="en-GB" sz="2400" b="1" dirty="0"/>
          </a:p>
          <a:p>
            <a:r>
              <a:rPr lang="ro-RO" sz="2400" b="1" dirty="0"/>
              <a:t>Ghidurile metodologice – produse în dinamică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o-RO" sz="2400" dirty="0"/>
              <a:t>sunt realizate și dezvoltate/ îmbunătățite pe o perioadă îndelungată din activitatea proiectului </a:t>
            </a:r>
            <a:endParaRPr lang="en-GB" sz="2400" dirty="0"/>
          </a:p>
          <a:p>
            <a:pPr marL="285750" indent="-285750"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ro-RO" sz="2400" dirty="0"/>
              <a:t>trec prin etape succesive de realizare</a:t>
            </a:r>
            <a:r>
              <a:rPr lang="en-GB" sz="2400" dirty="0"/>
              <a:t>:</a:t>
            </a:r>
          </a:p>
          <a:p>
            <a:pPr>
              <a:spcBef>
                <a:spcPts val="1000"/>
              </a:spcBef>
            </a:pPr>
            <a:r>
              <a:rPr lang="en-GB" sz="2000" dirty="0"/>
              <a:t>	</a:t>
            </a:r>
            <a:r>
              <a:rPr lang="ro-RO" sz="2000" dirty="0"/>
              <a:t>primă versiune de lucru → resursă utilizată în formarea cadrelor didactice</a:t>
            </a:r>
            <a:r>
              <a:rPr lang="en-GB" sz="2000" dirty="0"/>
              <a:t> </a:t>
            </a:r>
            <a:r>
              <a:rPr lang="ro-RO" sz="2000" dirty="0"/>
              <a:t>→</a:t>
            </a:r>
            <a:r>
              <a:rPr lang="ro-RO" sz="2000" b="1" dirty="0"/>
              <a:t> </a:t>
            </a:r>
            <a:r>
              <a:rPr lang="ro-RO" sz="2000" dirty="0"/>
              <a:t>versiuni </a:t>
            </a:r>
            <a:r>
              <a:rPr lang="en-GB" sz="2000" dirty="0"/>
              <a:t>	</a:t>
            </a:r>
            <a:r>
              <a:rPr lang="ro-RO" sz="2000" dirty="0"/>
              <a:t>intermediare îmbunătățite → versiune finală</a:t>
            </a:r>
            <a:endParaRPr lang="en-GB" sz="2000" dirty="0"/>
          </a:p>
          <a:p>
            <a:pPr marL="285750" indent="-285750"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ro-RO" sz="2400" dirty="0"/>
              <a:t>însumează mai multe categorii de contribuții </a:t>
            </a:r>
          </a:p>
          <a:p>
            <a:pPr>
              <a:spcBef>
                <a:spcPts val="1000"/>
              </a:spcBef>
            </a:pPr>
            <a:r>
              <a:rPr lang="ro-RO" sz="2000" dirty="0"/>
              <a:t>	experții ISE/ MEN + participanții la cursurile de formare + autorii de ghiduri</a:t>
            </a:r>
            <a:endParaRPr lang="ro-RO" sz="2000" b="1" dirty="0"/>
          </a:p>
          <a:p>
            <a:endParaRPr lang="ro-RO" sz="2800" b="1" dirty="0">
              <a:solidFill>
                <a:srgbClr val="0070C0"/>
              </a:solidFill>
              <a:latin typeface="Candara" panose="020E0502030303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28240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4643438" y="6291263"/>
            <a:ext cx="74247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”Curriculum relevant,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educație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deschisă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pentru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toți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” - CRED</a:t>
            </a:r>
          </a:p>
          <a:p>
            <a:pPr algn="r"/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Proiect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cofinanțat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din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Fondul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Social European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prin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Programul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Operațional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Capital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Uman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2014-2020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85824" y="1388370"/>
            <a:ext cx="10148888" cy="37035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3200" b="1" dirty="0">
                <a:solidFill>
                  <a:srgbClr val="0000FF"/>
                </a:solidFill>
              </a:rPr>
              <a:t>Conceptul de ghid - aspecte de noutate 2/</a:t>
            </a:r>
            <a:r>
              <a:rPr lang="en-GB" sz="3200" b="1" dirty="0">
                <a:solidFill>
                  <a:srgbClr val="0000FF"/>
                </a:solidFill>
              </a:rPr>
              <a:t>5</a:t>
            </a:r>
            <a:endParaRPr lang="ro-RO" sz="3200" b="1" dirty="0">
              <a:solidFill>
                <a:srgbClr val="0000FF"/>
              </a:solidFill>
            </a:endParaRPr>
          </a:p>
          <a:p>
            <a:pPr>
              <a:spcBef>
                <a:spcPts val="1000"/>
              </a:spcBef>
            </a:pPr>
            <a:r>
              <a:rPr lang="ro-RO" sz="2400" b="1" dirty="0"/>
              <a:t>Elaborarea ghidurilor în relație cu programul de formare - </a:t>
            </a:r>
            <a:r>
              <a:rPr lang="ro-RO" sz="2400" dirty="0"/>
              <a:t>realizarea, în mai mulți pași, prin contribuția activă a formatorilor și profesorilor</a:t>
            </a:r>
          </a:p>
          <a:p>
            <a:pPr>
              <a:spcBef>
                <a:spcPts val="1000"/>
              </a:spcBef>
            </a:pPr>
            <a:r>
              <a:rPr lang="ro-RO" sz="2400" b="1" dirty="0"/>
              <a:t>Structura ghidurilor</a:t>
            </a:r>
          </a:p>
          <a:p>
            <a:pPr marL="285750" indent="-285750">
              <a:buFontTx/>
              <a:buChar char="-"/>
            </a:pPr>
            <a:r>
              <a:rPr lang="ro-RO" sz="2400" dirty="0"/>
              <a:t>este propusă de echipele de experți ISE/ MEN</a:t>
            </a:r>
          </a:p>
          <a:p>
            <a:pPr marL="285750" indent="-285750">
              <a:buFontTx/>
              <a:buChar char="-"/>
            </a:pPr>
            <a:r>
              <a:rPr lang="ro-RO" sz="2400" dirty="0"/>
              <a:t>este validată în activitățile de formare a formatorilor specifice pentru activitatea A</a:t>
            </a:r>
            <a:r>
              <a:rPr lang="en-GB" sz="2400" dirty="0"/>
              <a:t>.</a:t>
            </a:r>
            <a:r>
              <a:rPr lang="ro-RO" sz="2400" dirty="0"/>
              <a:t>3.2. a programului de formare</a:t>
            </a:r>
          </a:p>
          <a:p>
            <a:endParaRPr lang="en-GB" sz="2400" b="1" dirty="0">
              <a:solidFill>
                <a:srgbClr val="0070C0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46569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4643438" y="6291263"/>
            <a:ext cx="74247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”Curriculum relevant,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educație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deschisă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pentru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toți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” - CRED</a:t>
            </a:r>
          </a:p>
          <a:p>
            <a:pPr algn="r"/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Proiect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cofinanțat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din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Fondul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Social European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prin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Programul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Operațional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Capital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Uman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2014-2020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85824" y="1388370"/>
            <a:ext cx="10148888" cy="3980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3200" b="1" dirty="0">
                <a:solidFill>
                  <a:srgbClr val="0000FF"/>
                </a:solidFill>
              </a:rPr>
              <a:t>Conceptul de ghid - aspecte de noutate </a:t>
            </a:r>
            <a:r>
              <a:rPr lang="en-GB" sz="3200" b="1" dirty="0">
                <a:solidFill>
                  <a:srgbClr val="0000FF"/>
                </a:solidFill>
              </a:rPr>
              <a:t>3/5</a:t>
            </a:r>
            <a:endParaRPr lang="ro-RO" sz="3200" b="1" dirty="0">
              <a:solidFill>
                <a:srgbClr val="0000FF"/>
              </a:solidFill>
            </a:endParaRPr>
          </a:p>
          <a:p>
            <a:r>
              <a:rPr lang="ro-RO" sz="2400" b="1" dirty="0"/>
              <a:t>Formarea profesorilor - context de dezvoltare succesivă a versiunilor ghidurilor</a:t>
            </a:r>
          </a:p>
          <a:p>
            <a:pPr marL="342900" indent="-342900"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ro-RO" sz="2400" dirty="0"/>
              <a:t>pentru sesiunile de formare a cadrelor didactice (A</a:t>
            </a:r>
            <a:r>
              <a:rPr lang="en-GB" sz="2400" dirty="0"/>
              <a:t>.</a:t>
            </a:r>
            <a:r>
              <a:rPr lang="ro-RO" sz="2400" dirty="0"/>
              <a:t>3.3) este elaborată o primă versiune de lucru a ghidurilor</a:t>
            </a:r>
          </a:p>
          <a:p>
            <a:pPr marL="342900" indent="-342900"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ro-RO" sz="2400" dirty="0"/>
              <a:t>profesorii implicați în formare vor putea contribui în mod direct la secțiunea referitoare la disciplină din ghid</a:t>
            </a:r>
            <a:r>
              <a:rPr lang="en-GB" sz="2400" dirty="0"/>
              <a:t>, </a:t>
            </a:r>
            <a:r>
              <a:rPr lang="ro-RO" sz="2400" dirty="0"/>
              <a:t>contribuțiile fiind selectate, pe baza unor criterii:</a:t>
            </a:r>
          </a:p>
          <a:p>
            <a:pPr lvl="2"/>
            <a:r>
              <a:rPr lang="ro-RO" sz="2000" dirty="0"/>
              <a:t>- relevanță</a:t>
            </a:r>
          </a:p>
          <a:p>
            <a:pPr lvl="2"/>
            <a:r>
              <a:rPr lang="ro-RO" sz="2000" dirty="0"/>
              <a:t>- caracter inovativ și semnificativ pentru învățare al exemplelor propuse</a:t>
            </a:r>
          </a:p>
          <a:p>
            <a:pPr lvl="2"/>
            <a:r>
              <a:rPr lang="ro-RO" sz="2000" dirty="0"/>
              <a:t>- adecvare la nevoile elevilor, cu accent pe elevii care aparțin unor grupuri vulnerabile</a:t>
            </a:r>
            <a:endParaRPr lang="ro-RO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82458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4643438" y="6291263"/>
            <a:ext cx="74247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”Curriculum relevant,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educație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deschisă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pentru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toți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” - CRED</a:t>
            </a:r>
          </a:p>
          <a:p>
            <a:pPr algn="r"/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Proiect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cofinanțat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din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Fondul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Social European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prin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Programul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Operațional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Capital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Uman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2014-2020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85824" y="1388370"/>
            <a:ext cx="10148888" cy="3313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3200" b="1" dirty="0">
                <a:solidFill>
                  <a:srgbClr val="0000FF"/>
                </a:solidFill>
              </a:rPr>
              <a:t>Conceptul de ghid - aspecte de noutate </a:t>
            </a:r>
            <a:r>
              <a:rPr lang="en-GB" sz="3200" b="1" dirty="0">
                <a:solidFill>
                  <a:srgbClr val="0000FF"/>
                </a:solidFill>
              </a:rPr>
              <a:t>4/5</a:t>
            </a:r>
            <a:endParaRPr lang="ro-RO" sz="3200" b="1" dirty="0">
              <a:solidFill>
                <a:srgbClr val="0000FF"/>
              </a:solidFill>
            </a:endParaRPr>
          </a:p>
          <a:p>
            <a:pPr>
              <a:spcBef>
                <a:spcPts val="1000"/>
              </a:spcBef>
            </a:pPr>
            <a:r>
              <a:rPr lang="ro-RO" sz="2400" b="1" dirty="0"/>
              <a:t>Mecanismul de colectare a contribuțiilor</a:t>
            </a:r>
            <a:r>
              <a:rPr lang="ro-RO" sz="2400" dirty="0"/>
              <a:t> </a:t>
            </a:r>
            <a:r>
              <a:rPr lang="en-GB" sz="2400" b="1" dirty="0"/>
              <a:t>- </a:t>
            </a:r>
            <a:r>
              <a:rPr lang="ro-RO" sz="2400" b="1" dirty="0"/>
              <a:t>pași</a:t>
            </a:r>
            <a:r>
              <a:rPr lang="en-GB" sz="2400" b="1" dirty="0"/>
              <a:t> de </a:t>
            </a:r>
            <a:r>
              <a:rPr lang="ro-RO" sz="2400" b="1" dirty="0"/>
              <a:t>urmat</a:t>
            </a:r>
            <a:r>
              <a:rPr lang="ro-RO" sz="2400" dirty="0"/>
              <a:t>: </a:t>
            </a:r>
            <a:endParaRPr lang="en-GB" sz="2400" dirty="0"/>
          </a:p>
          <a:p>
            <a:pPr marL="400050" indent="-400050"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ro-RO" sz="2400" dirty="0"/>
              <a:t>selecți</a:t>
            </a:r>
            <a:r>
              <a:rPr lang="en-GB" sz="2400" dirty="0"/>
              <a:t>e</a:t>
            </a:r>
            <a:r>
              <a:rPr lang="ro-RO" sz="2400" dirty="0"/>
              <a:t> realizată de formator a contribuțiilor profesorilor, pe baza criteriilor convenite</a:t>
            </a:r>
            <a:endParaRPr lang="en-GB" sz="2400" dirty="0"/>
          </a:p>
          <a:p>
            <a:pPr marL="400050" indent="-400050"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ro-RO" sz="2400" dirty="0"/>
              <a:t>transmiterea contribuțiilor selectate către experții ISE/MEN</a:t>
            </a:r>
            <a:endParaRPr lang="en-GB" sz="2400" dirty="0"/>
          </a:p>
          <a:p>
            <a:pPr marL="400050" indent="-400050"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ro-RO" sz="2400" dirty="0"/>
              <a:t>discutarea la nivelul grupurilor de lucru pe discipline a contribuțiilor care vor fi incluse în ghiduri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7275180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4643438" y="6291263"/>
            <a:ext cx="74247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”Curriculum relevant,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educație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deschisă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pentru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toți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” - CRED</a:t>
            </a:r>
          </a:p>
          <a:p>
            <a:pPr algn="r"/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Proiect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cofinanțat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din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Fondul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Social European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prin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Programul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Operațional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Capital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Uman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2014-2020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33718" y="1334578"/>
            <a:ext cx="10416988" cy="40472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3200" b="1" dirty="0">
                <a:solidFill>
                  <a:srgbClr val="0000FF"/>
                </a:solidFill>
              </a:rPr>
              <a:t>Conceptul de ghid - aspecte de noutate </a:t>
            </a:r>
            <a:r>
              <a:rPr lang="en-GB" sz="3200" b="1" dirty="0">
                <a:solidFill>
                  <a:srgbClr val="0000FF"/>
                </a:solidFill>
              </a:rPr>
              <a:t>5/5</a:t>
            </a:r>
            <a:endParaRPr lang="ro-RO" sz="3200" b="1" dirty="0">
              <a:solidFill>
                <a:srgbClr val="0000FF"/>
              </a:solidFill>
            </a:endParaRPr>
          </a:p>
          <a:p>
            <a:pPr>
              <a:spcBef>
                <a:spcPts val="1000"/>
              </a:spcBef>
            </a:pPr>
            <a:r>
              <a:rPr lang="ro-RO" sz="2400" dirty="0"/>
              <a:t>Ghidurile metodologice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o-RO" sz="2400" dirty="0"/>
              <a:t>promovează un model contextualizat de abordare a învățării din perspectiva disciplinei și a contribuției disciplinei la dobândirea competențelor</a:t>
            </a:r>
          </a:p>
          <a:p>
            <a:pPr marL="342900" indent="-342900"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ro-RO" sz="2400" dirty="0"/>
              <a:t>extind contextele de învățare propuse de cursul de formare</a:t>
            </a:r>
          </a:p>
          <a:p>
            <a:pPr marL="342900" indent="-342900"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ro-RO" sz="2400" dirty="0"/>
              <a:t>valorifică alte rezultate relevante ale proiectului CRED:</a:t>
            </a:r>
          </a:p>
          <a:p>
            <a:pPr lvl="2"/>
            <a:r>
              <a:rPr lang="ro-RO" sz="2000" dirty="0"/>
              <a:t>- resursele educaționale deschise</a:t>
            </a:r>
          </a:p>
          <a:p>
            <a:pPr lvl="2"/>
            <a:r>
              <a:rPr lang="ro-RO" sz="2000" dirty="0"/>
              <a:t>- programele școlare pentru CDS</a:t>
            </a:r>
          </a:p>
          <a:p>
            <a:pPr lvl="2"/>
            <a:r>
              <a:rPr lang="ro-RO" sz="2000" dirty="0"/>
              <a:t>- strategiile de adaptare curriculară</a:t>
            </a:r>
          </a:p>
          <a:p>
            <a:pPr lvl="2"/>
            <a:r>
              <a:rPr lang="ro-RO" sz="2000" dirty="0"/>
              <a:t>- activități de cercetare</a:t>
            </a:r>
            <a:endParaRPr lang="ro-RO" sz="2400" dirty="0"/>
          </a:p>
        </p:txBody>
      </p:sp>
    </p:spTree>
    <p:extLst>
      <p:ext uri="{BB962C8B-B14F-4D97-AF65-F5344CB8AC3E}">
        <p14:creationId xmlns:p14="http://schemas.microsoft.com/office/powerpoint/2010/main" val="13273413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stituent text 6">
            <a:extLst>
              <a:ext uri="{FF2B5EF4-FFF2-40B4-BE49-F238E27FC236}">
                <a16:creationId xmlns:a16="http://schemas.microsoft.com/office/drawing/2014/main" id="{78B58A2A-7198-4F7B-8647-EE4253BE0F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3756" y="1339448"/>
            <a:ext cx="10515600" cy="4368624"/>
          </a:xfrm>
        </p:spPr>
        <p:txBody>
          <a:bodyPr>
            <a:normAutofit fontScale="92500" lnSpcReduction="10000"/>
          </a:bodyPr>
          <a:lstStyle/>
          <a:p>
            <a:r>
              <a:rPr lang="ro-RO" sz="3200" b="1" dirty="0">
                <a:solidFill>
                  <a:srgbClr val="0000FF"/>
                </a:solidFill>
              </a:rPr>
              <a:t>Conceptul de ghid pentru </a:t>
            </a:r>
            <a:r>
              <a:rPr lang="ro-RO" sz="3200" b="1" i="1" dirty="0">
                <a:solidFill>
                  <a:srgbClr val="0000FF"/>
                </a:solidFill>
              </a:rPr>
              <a:t>A doua șansă </a:t>
            </a:r>
            <a:r>
              <a:rPr lang="ro-RO" sz="3200" b="1" dirty="0">
                <a:solidFill>
                  <a:srgbClr val="0000FF"/>
                </a:solidFill>
              </a:rPr>
              <a:t>– aspecte specifice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dirty="0">
                <a:solidFill>
                  <a:schemeClr val="tx1"/>
                </a:solidFill>
              </a:rPr>
              <a:t>adecvare la particularitățile grupului țintă – persoane:</a:t>
            </a:r>
          </a:p>
          <a:p>
            <a:r>
              <a:rPr lang="it-IT" dirty="0">
                <a:solidFill>
                  <a:schemeClr val="tx1"/>
                </a:solidFill>
              </a:rPr>
              <a:t>	- </a:t>
            </a:r>
            <a:r>
              <a:rPr lang="it-IT" sz="2200" dirty="0">
                <a:solidFill>
                  <a:schemeClr val="tx1"/>
                </a:solidFill>
              </a:rPr>
              <a:t>peste vârsta școlară obișnuită</a:t>
            </a:r>
          </a:p>
          <a:p>
            <a:pPr>
              <a:spcBef>
                <a:spcPts val="0"/>
              </a:spcBef>
            </a:pPr>
            <a:r>
              <a:rPr lang="it-IT" sz="2200" dirty="0">
                <a:solidFill>
                  <a:schemeClr val="tx1"/>
                </a:solidFill>
              </a:rPr>
              <a:t>	- cu experiență de viață care diferă de cea a elevilor obișnuiți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dirty="0">
                <a:solidFill>
                  <a:schemeClr val="tx1"/>
                </a:solidFill>
              </a:rPr>
              <a:t>adecvare la parcursul concentrat al învăţării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dirty="0">
                <a:solidFill>
                  <a:schemeClr val="tx1"/>
                </a:solidFill>
              </a:rPr>
              <a:t>valorificarea competențelor dobândite în contexte formale, nonformale și informale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dirty="0">
                <a:solidFill>
                  <a:schemeClr val="tx1"/>
                </a:solidFill>
              </a:rPr>
              <a:t>propunerea unor activităţi de învăţare în relație cu experienţa de viaţă a grupului ţintă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dirty="0">
                <a:solidFill>
                  <a:schemeClr val="tx1"/>
                </a:solidFill>
              </a:rPr>
              <a:t>accent pe probleme concrete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dirty="0">
                <a:solidFill>
                  <a:schemeClr val="tx1"/>
                </a:solidFill>
              </a:rPr>
              <a:t>realizarea unor activități pe grupe/ pe perechi, a unor activități de tip proiect/ a unor proiecte educaționale în scopul stimulării participării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dirty="0">
                <a:solidFill>
                  <a:schemeClr val="tx1"/>
                </a:solidFill>
              </a:rPr>
              <a:t>abordarea evaluării ca parte integrantă a activității de predare-învățare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it-IT" sz="2600" dirty="0">
              <a:solidFill>
                <a:schemeClr val="tx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it-IT" sz="2600" dirty="0">
              <a:solidFill>
                <a:schemeClr val="tx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it-IT" sz="2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12479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4643438" y="6291263"/>
            <a:ext cx="74247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”Curriculum relevant,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educație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deschisă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pentru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toți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” - CRED</a:t>
            </a:r>
          </a:p>
          <a:p>
            <a:pPr algn="r"/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Proiect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cofinanțat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din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Fondul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Social European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prin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Programul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Operațional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Capital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Uman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2014-2020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85824" y="1582340"/>
            <a:ext cx="10148888" cy="41601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3200" b="1" dirty="0">
                <a:solidFill>
                  <a:srgbClr val="0000FF"/>
                </a:solidFill>
              </a:rPr>
              <a:t>Ghidurile metodologice pentru învățământul primar și gimnazial </a:t>
            </a:r>
            <a:r>
              <a:rPr lang="en-GB" sz="3200" b="1" dirty="0">
                <a:solidFill>
                  <a:srgbClr val="0000FF"/>
                </a:solidFill>
              </a:rPr>
              <a:t>- </a:t>
            </a:r>
            <a:r>
              <a:rPr lang="ro-RO" sz="3200" b="1" dirty="0">
                <a:solidFill>
                  <a:srgbClr val="0000FF"/>
                </a:solidFill>
              </a:rPr>
              <a:t>rezultate așteptate în proiectul CRED</a:t>
            </a:r>
            <a:endParaRPr lang="en-GB" sz="3200" b="1" dirty="0">
              <a:solidFill>
                <a:srgbClr val="0000FF"/>
              </a:solidFill>
            </a:endParaRPr>
          </a:p>
          <a:p>
            <a:endParaRPr lang="en-GB" sz="3200" b="1" dirty="0">
              <a:solidFill>
                <a:srgbClr val="0000FF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o-RO" sz="2400" dirty="0"/>
              <a:t>Elaborarea a 18 ghiduri metodologice ține de dezvoltarea de resurse (aria de intervenție A2 din proiect)</a:t>
            </a:r>
            <a:endParaRPr lang="en-GB" sz="2400" dirty="0"/>
          </a:p>
          <a:p>
            <a:pPr marL="342900" indent="-342900"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ro-RO" sz="2400" dirty="0"/>
              <a:t>Calendarul activității: 1 Mai 2018 - 31 Octombrie 2021</a:t>
            </a:r>
          </a:p>
          <a:p>
            <a:endParaRPr lang="en-GB" sz="2400" b="1" dirty="0"/>
          </a:p>
          <a:p>
            <a:r>
              <a:rPr lang="ro-RO" dirty="0">
                <a:latin typeface="Candara" panose="020E0502030303020204" pitchFamily="34" charset="0"/>
              </a:rPr>
              <a:t> </a:t>
            </a:r>
            <a:endParaRPr lang="en-GB" b="1" dirty="0">
              <a:latin typeface="Candara" panose="020E0502030303020204" pitchFamily="34" charset="0"/>
            </a:endParaRPr>
          </a:p>
          <a:p>
            <a:endParaRPr lang="en-GB" sz="2800" b="1" dirty="0">
              <a:solidFill>
                <a:srgbClr val="0070C0"/>
              </a:solidFill>
              <a:latin typeface="Candara" panose="020E0502030303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92377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4643438" y="6291263"/>
            <a:ext cx="74247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”Curriculum relevant,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educație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deschisă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pentru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toți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” - CRED</a:t>
            </a:r>
          </a:p>
          <a:p>
            <a:pPr algn="r"/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Proiect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cofinanțat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din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Fondul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Social European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prin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Programul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Operațional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Capital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Uman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2014-2020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85824" y="1388370"/>
            <a:ext cx="10148888" cy="40113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3200" b="1" dirty="0">
                <a:solidFill>
                  <a:srgbClr val="0000FF"/>
                </a:solidFill>
              </a:rPr>
              <a:t>Ghidurile metodologice</a:t>
            </a:r>
            <a:r>
              <a:rPr lang="en-GB" sz="3200" b="1" dirty="0">
                <a:solidFill>
                  <a:srgbClr val="0000FF"/>
                </a:solidFill>
              </a:rPr>
              <a:t> </a:t>
            </a:r>
            <a:r>
              <a:rPr lang="ro-RO" sz="3200" b="1" dirty="0">
                <a:solidFill>
                  <a:srgbClr val="0000FF"/>
                </a:solidFill>
              </a:rPr>
              <a:t>– răspunsuri și oportunități de reflecție</a:t>
            </a:r>
          </a:p>
          <a:p>
            <a:endParaRPr lang="ro-RO" sz="3200" b="1" dirty="0">
              <a:solidFill>
                <a:srgbClr val="0000FF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o-RO" sz="2400" dirty="0"/>
              <a:t>susțin aplicarea curriculumului la nivel de clasă și de școală</a:t>
            </a:r>
          </a:p>
          <a:p>
            <a:pPr marL="342900" indent="-342900"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ro-RO" sz="2400" dirty="0"/>
              <a:t>sprijină activitatea cadrelor didactice în activitățile de proiectare</a:t>
            </a:r>
            <a:r>
              <a:rPr lang="en-GB" sz="2400" dirty="0"/>
              <a:t> </a:t>
            </a:r>
            <a:r>
              <a:rPr lang="en-GB" sz="2400" dirty="0" err="1"/>
              <a:t>și</a:t>
            </a:r>
            <a:r>
              <a:rPr lang="en-GB" sz="2400" dirty="0"/>
              <a:t> </a:t>
            </a:r>
            <a:r>
              <a:rPr lang="en-GB" sz="2400" dirty="0" err="1"/>
              <a:t>în</a:t>
            </a:r>
            <a:r>
              <a:rPr lang="en-GB" sz="2400" dirty="0"/>
              <a:t> </a:t>
            </a:r>
            <a:r>
              <a:rPr lang="ro-RO" sz="2400" dirty="0"/>
              <a:t>aplicarea la clasă a noilor programe școlare</a:t>
            </a:r>
            <a:endParaRPr lang="en-GB" sz="2400" dirty="0"/>
          </a:p>
          <a:p>
            <a:pPr marL="342900" indent="-342900"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ro-RO" sz="2400" dirty="0"/>
              <a:t>valorizează învățarea activ</a:t>
            </a:r>
            <a:r>
              <a:rPr lang="en-GB" sz="2400" dirty="0"/>
              <a:t>ă </a:t>
            </a:r>
            <a:r>
              <a:rPr lang="en-GB" sz="2400" dirty="0" err="1"/>
              <a:t>și</a:t>
            </a:r>
            <a:r>
              <a:rPr lang="en-GB" sz="2400" dirty="0"/>
              <a:t> </a:t>
            </a:r>
            <a:r>
              <a:rPr lang="en-GB" sz="2400" dirty="0" err="1"/>
              <a:t>interactivă</a:t>
            </a:r>
            <a:endParaRPr lang="ro-RO" sz="2400" b="1" dirty="0"/>
          </a:p>
          <a:p>
            <a:endParaRPr lang="en-GB" sz="2800" b="1" dirty="0">
              <a:solidFill>
                <a:srgbClr val="0070C0"/>
              </a:solidFill>
              <a:latin typeface="Candara" panose="020E0502030303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5554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4643438" y="6291263"/>
            <a:ext cx="74247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”Curriculum relevant,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educație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deschisă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pentru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toți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” - CRED</a:t>
            </a:r>
          </a:p>
          <a:p>
            <a:pPr algn="r"/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Proiect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cofinanțat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din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Fondul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Social European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prin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Programul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Operațional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Capital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Uman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2014-2020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85824" y="1388370"/>
            <a:ext cx="10148888" cy="3867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3200" b="1" dirty="0">
                <a:solidFill>
                  <a:srgbClr val="0000FF"/>
                </a:solidFill>
              </a:rPr>
              <a:t>Ghidurile planificate conform cererii de proiect</a:t>
            </a:r>
            <a:endParaRPr lang="en-GB" sz="3200" b="1" dirty="0">
              <a:solidFill>
                <a:srgbClr val="0000FF"/>
              </a:solidFill>
            </a:endParaRPr>
          </a:p>
          <a:p>
            <a:pPr lvl="0"/>
            <a:r>
              <a:rPr lang="ro-RO" b="1" dirty="0"/>
              <a:t>Ghiduri metodologice - învățământ primar</a:t>
            </a:r>
            <a:r>
              <a:rPr lang="ro-RO" dirty="0"/>
              <a:t>: Limbă și comunicare, Matematică și științe ale naturii, Om și societate, Educație fizică, sport și sănătate și Arte, Arte și Tehnologii, Consiliere și orientare, A doua șansă (7 ghiduri)</a:t>
            </a:r>
          </a:p>
          <a:p>
            <a:pPr lvl="0">
              <a:spcBef>
                <a:spcPts val="1000"/>
              </a:spcBef>
            </a:pPr>
            <a:r>
              <a:rPr lang="ro-RO" b="1" dirty="0"/>
              <a:t>Ghiduri metodologice - învățământ gimnazial</a:t>
            </a:r>
            <a:r>
              <a:rPr lang="ro-RO" dirty="0"/>
              <a:t>: Limbă și comunicare, Matematică și științe ale naturii, Om și societate, Educație fizică, sport și sănătate, Arte, Tehnologii, Consiliere și orientare, A doua șansă (8 ghiduri).</a:t>
            </a:r>
            <a:endParaRPr lang="en-GB" dirty="0"/>
          </a:p>
          <a:p>
            <a:pPr lvl="0">
              <a:spcBef>
                <a:spcPts val="1000"/>
              </a:spcBef>
            </a:pPr>
            <a:r>
              <a:rPr lang="ro-RO" b="1" dirty="0"/>
              <a:t>Ghid metodologic – învățământ primar și gimnazial:</a:t>
            </a:r>
            <a:r>
              <a:rPr lang="ro-RO" dirty="0"/>
              <a:t> Limbi moderne (1 ghid).</a:t>
            </a:r>
            <a:endParaRPr lang="en-GB" dirty="0"/>
          </a:p>
          <a:p>
            <a:pPr>
              <a:spcBef>
                <a:spcPts val="1000"/>
              </a:spcBef>
            </a:pPr>
            <a:r>
              <a:rPr lang="ro-RO" b="1" dirty="0"/>
              <a:t>Ghid metodologic privind aplicarea programelor școlare pentru discipline specifice învățământului în limba minorităților naționale</a:t>
            </a:r>
            <a:r>
              <a:rPr lang="ro-RO" dirty="0"/>
              <a:t> </a:t>
            </a:r>
            <a:r>
              <a:rPr lang="ro-RO" b="1" dirty="0"/>
              <a:t>– învățământ primar și gimnazial</a:t>
            </a:r>
            <a:r>
              <a:rPr lang="en-GB" b="1"/>
              <a:t> </a:t>
            </a:r>
            <a:r>
              <a:rPr lang="ro-RO"/>
              <a:t>(</a:t>
            </a:r>
            <a:r>
              <a:rPr lang="ro-RO" dirty="0"/>
              <a:t>1 ghid)</a:t>
            </a:r>
            <a:r>
              <a:rPr lang="ro-RO" dirty="0">
                <a:latin typeface="Candara" panose="020E0502030303020204" pitchFamily="34" charset="0"/>
              </a:rPr>
              <a:t> 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0">
              <a:spcBef>
                <a:spcPts val="1000"/>
              </a:spcBef>
            </a:pPr>
            <a:r>
              <a:rPr lang="ro-RO" b="1" dirty="0"/>
              <a:t>Ghid metodologic privind managementul curriculumului</a:t>
            </a:r>
            <a:r>
              <a:rPr lang="ro-RO" dirty="0"/>
              <a:t> (1 ghid).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80961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4643438" y="6291263"/>
            <a:ext cx="74247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”Curriculum relevant,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educație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deschisă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pentru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toți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” - CRED</a:t>
            </a:r>
          </a:p>
          <a:p>
            <a:pPr algn="r"/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Proiect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cofinanțat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din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Fondul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Social European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prin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Programul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Operațional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Capital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Uman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2014-2020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85824" y="1737998"/>
            <a:ext cx="10148888" cy="3221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3200" b="1" dirty="0">
                <a:solidFill>
                  <a:srgbClr val="0000FF"/>
                </a:solidFill>
              </a:rPr>
              <a:t>Ghidurile metodologice în relație cu rezultate de cercetare</a:t>
            </a:r>
          </a:p>
          <a:p>
            <a:pPr marL="285750" indent="-285750"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ro-RO" sz="2400" dirty="0"/>
              <a:t>metodologia formării competențelor cheie</a:t>
            </a:r>
          </a:p>
          <a:p>
            <a:pPr marL="285750" indent="-285750"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ro-RO" sz="2400" dirty="0"/>
              <a:t>competențele cheie </a:t>
            </a:r>
            <a:r>
              <a:rPr lang="ro-RO" sz="2400" dirty="0" err="1"/>
              <a:t>şi</a:t>
            </a:r>
            <a:r>
              <a:rPr lang="ro-RO" sz="2400" dirty="0"/>
              <a:t> structurarea unor ocazii de învățare semnificativă</a:t>
            </a:r>
          </a:p>
          <a:p>
            <a:pPr marL="285750" indent="-285750"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ro-RO" sz="2400" dirty="0"/>
              <a:t>mecanisme </a:t>
            </a:r>
            <a:r>
              <a:rPr lang="ro-RO" sz="2400" dirty="0" err="1"/>
              <a:t>şi</a:t>
            </a:r>
            <a:r>
              <a:rPr lang="ro-RO" sz="2400" dirty="0"/>
              <a:t> practici de aplicare </a:t>
            </a:r>
            <a:r>
              <a:rPr lang="ro-RO" sz="2400" dirty="0" err="1"/>
              <a:t>şi</a:t>
            </a:r>
            <a:r>
              <a:rPr lang="ro-RO" sz="2400" dirty="0"/>
              <a:t> de dezvoltare a curriculumului la nivel de școală </a:t>
            </a:r>
            <a:r>
              <a:rPr lang="ro-RO" sz="2400" dirty="0" err="1"/>
              <a:t>şi</a:t>
            </a:r>
            <a:r>
              <a:rPr lang="ro-RO" sz="2400" dirty="0"/>
              <a:t> de clasă</a:t>
            </a:r>
          </a:p>
          <a:p>
            <a:pPr marL="285750" indent="-285750"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ro-RO" sz="2400" dirty="0"/>
              <a:t>experiențe de învățare non-formal</a:t>
            </a:r>
            <a:r>
              <a:rPr lang="en-GB" sz="2400" dirty="0"/>
              <a:t>ă</a:t>
            </a:r>
            <a:r>
              <a:rPr lang="ro-RO" sz="2400" dirty="0"/>
              <a:t> </a:t>
            </a:r>
            <a:r>
              <a:rPr lang="en-GB" sz="2400" dirty="0"/>
              <a:t>î</a:t>
            </a:r>
            <a:r>
              <a:rPr lang="ro-RO" sz="2400" dirty="0"/>
              <a:t>n formarea competențelor</a:t>
            </a:r>
          </a:p>
          <a:p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87174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4643438" y="6291263"/>
            <a:ext cx="74247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”Curriculum relevant,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educație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deschisă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pentru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toți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” - CRED</a:t>
            </a:r>
          </a:p>
          <a:p>
            <a:pPr algn="r"/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Proiect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cofinanțat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din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Fondul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Social European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prin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Programul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Operațional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Capital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Uman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2014-2020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05015" y="1272106"/>
            <a:ext cx="10363620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3200" b="1" dirty="0">
                <a:solidFill>
                  <a:srgbClr val="0000FF"/>
                </a:solidFill>
              </a:rPr>
              <a:t>Structura ghidurilor</a:t>
            </a:r>
            <a:r>
              <a:rPr lang="en-GB" sz="3200" b="1" dirty="0">
                <a:solidFill>
                  <a:srgbClr val="0000FF"/>
                </a:solidFill>
              </a:rPr>
              <a:t> (15 </a:t>
            </a:r>
            <a:r>
              <a:rPr lang="ro-RO" sz="3200" b="1" dirty="0">
                <a:solidFill>
                  <a:srgbClr val="0000FF"/>
                </a:solidFill>
              </a:rPr>
              <a:t>ghiduri</a:t>
            </a:r>
            <a:r>
              <a:rPr lang="en-GB" sz="3200" b="1" dirty="0">
                <a:solidFill>
                  <a:srgbClr val="0000FF"/>
                </a:solidFill>
              </a:rPr>
              <a:t>) 1/2</a:t>
            </a:r>
          </a:p>
          <a:p>
            <a:r>
              <a:rPr lang="ro-RO" sz="2400" dirty="0"/>
              <a:t>Trei secțiuni</a:t>
            </a:r>
          </a:p>
          <a:p>
            <a:r>
              <a:rPr lang="ro-RO" sz="2400" b="1" dirty="0"/>
              <a:t>Prima secțiune:</a:t>
            </a:r>
            <a:r>
              <a:rPr lang="ro-RO" sz="2400" dirty="0"/>
              <a:t> </a:t>
            </a:r>
            <a:r>
              <a:rPr lang="ro-RO" sz="2400" b="1" dirty="0"/>
              <a:t>contextul elaborării noului Curriculum național -</a:t>
            </a:r>
            <a:r>
              <a:rPr lang="ro-RO" sz="2400" dirty="0"/>
              <a:t> raportare la:</a:t>
            </a:r>
          </a:p>
          <a:p>
            <a:pPr lvl="1"/>
            <a:r>
              <a:rPr lang="ro-RO" sz="2000" dirty="0"/>
              <a:t>- modelul de proiectare pe competențe</a:t>
            </a:r>
          </a:p>
          <a:p>
            <a:pPr lvl="1"/>
            <a:r>
              <a:rPr lang="ro-RO" sz="2000" dirty="0"/>
              <a:t>- profilul de formare derivat din competențele-cheie europene</a:t>
            </a:r>
          </a:p>
          <a:p>
            <a:r>
              <a:rPr lang="ro-RO" sz="2400" b="1" dirty="0"/>
              <a:t>A doua secțiune – repere conceptuale și metodologice </a:t>
            </a:r>
            <a:r>
              <a:rPr lang="ro-RO" sz="2400" dirty="0"/>
              <a:t>privind Curriculumului național:</a:t>
            </a:r>
          </a:p>
          <a:p>
            <a:pPr lvl="1"/>
            <a:r>
              <a:rPr lang="ro-RO" sz="2000" dirty="0"/>
              <a:t>- termenii de referință cu care se operează în documentele curriculare</a:t>
            </a:r>
          </a:p>
          <a:p>
            <a:pPr lvl="1"/>
            <a:r>
              <a:rPr lang="ro-RO" sz="2000" dirty="0"/>
              <a:t>- proiectarea demersului didactic – lectura personalizată și contextualizarea programei școlare, planificarea calendaristică, proiectul unității de învățare</a:t>
            </a:r>
          </a:p>
          <a:p>
            <a:pPr lvl="1"/>
            <a:r>
              <a:rPr lang="ro-RO" sz="2000" dirty="0"/>
              <a:t>- oportunități de învățare bazată pe proiect în contexte curriculare și </a:t>
            </a:r>
            <a:r>
              <a:rPr lang="ro-RO" sz="2000" dirty="0" err="1"/>
              <a:t>extracurriculare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76678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4643438" y="6291263"/>
            <a:ext cx="74247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”Curriculum relevant,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educație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deschisă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pentru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toți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” - CRED</a:t>
            </a:r>
          </a:p>
          <a:p>
            <a:pPr algn="r"/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Proiect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cofinanțat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din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Fondul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Social European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prin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Programul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Operațional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Capital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Uman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2014-2020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60190" y="1307969"/>
            <a:ext cx="10444303" cy="4319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3200" b="1" dirty="0">
                <a:solidFill>
                  <a:srgbClr val="0000FF"/>
                </a:solidFill>
              </a:rPr>
              <a:t>Structura ghidurilor</a:t>
            </a:r>
            <a:r>
              <a:rPr lang="en-GB" sz="3200" b="1" dirty="0">
                <a:solidFill>
                  <a:srgbClr val="0000FF"/>
                </a:solidFill>
              </a:rPr>
              <a:t> 2/2</a:t>
            </a:r>
          </a:p>
          <a:p>
            <a:pPr>
              <a:spcBef>
                <a:spcPts val="1000"/>
              </a:spcBef>
            </a:pPr>
            <a:r>
              <a:rPr lang="ro-RO" sz="2400" b="1" dirty="0"/>
              <a:t>A treia secțiune – nucleul tare al ghidului – </a:t>
            </a:r>
            <a:r>
              <a:rPr lang="ro-RO" sz="2400" dirty="0"/>
              <a:t>aspecte specifice didacticii disciplinelor din perspectiva aplicării Curriculumului național în clasă și în școală:</a:t>
            </a:r>
          </a:p>
          <a:p>
            <a:pPr marL="742950" lvl="1" indent="-285750">
              <a:spcBef>
                <a:spcPts val="1000"/>
              </a:spcBef>
              <a:buFontTx/>
              <a:buChar char="-"/>
            </a:pPr>
            <a:r>
              <a:rPr lang="ro-RO" sz="2000" dirty="0"/>
              <a:t>contribuția disciplinei la profilul de formare al absolventului de învățământ primar/gimnazial</a:t>
            </a:r>
          </a:p>
          <a:p>
            <a:pPr marL="742950" lvl="1" indent="-285750">
              <a:buFontTx/>
              <a:buChar char="-"/>
            </a:pPr>
            <a:r>
              <a:rPr lang="ro-RO" sz="2000" dirty="0"/>
              <a:t>aspecte de noutate din programele școlare corelate cu implicații în plan didactic</a:t>
            </a:r>
          </a:p>
          <a:p>
            <a:pPr marL="742950" lvl="1" indent="-285750">
              <a:buFontTx/>
              <a:buChar char="-"/>
            </a:pPr>
            <a:r>
              <a:rPr lang="ro-RO" sz="2000" dirty="0"/>
              <a:t>exemple de planificări calendaristice, de proiecte de unități de învățare, modalități de structurare a unor noi activități de învățare</a:t>
            </a:r>
          </a:p>
          <a:p>
            <a:pPr marL="742950" lvl="1" indent="-285750">
              <a:buFontTx/>
              <a:buChar char="-"/>
            </a:pPr>
            <a:r>
              <a:rPr lang="ro-RO" sz="2000" dirty="0"/>
              <a:t>evaluarea competențelor</a:t>
            </a:r>
          </a:p>
          <a:p>
            <a:pPr marL="742950" lvl="1" indent="-285750">
              <a:buFontTx/>
              <a:buChar char="-"/>
            </a:pPr>
            <a:r>
              <a:rPr lang="ro-RO" sz="2000" dirty="0"/>
              <a:t>modalități de adaptare curriculară pentru diverse categorii de elevi</a:t>
            </a:r>
          </a:p>
          <a:p>
            <a:pPr marL="742950" lvl="1" indent="-285750">
              <a:buFontTx/>
              <a:buChar char="-"/>
            </a:pPr>
            <a:r>
              <a:rPr lang="ro-RO" sz="2000" dirty="0"/>
              <a:t>opționalitate și programele pentru discipline opționale – răspuns la nevoile și interesele diverse de învățare ale elevilor</a:t>
            </a:r>
            <a:endParaRPr lang="ro-RO" sz="2800" b="1" dirty="0">
              <a:solidFill>
                <a:srgbClr val="0070C0"/>
              </a:solidFill>
              <a:latin typeface="Candara" panose="020E0502030303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79191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4643438" y="6291263"/>
            <a:ext cx="74247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”Curriculum relevant,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educație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deschisă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pentru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toți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” - CRED</a:t>
            </a:r>
          </a:p>
          <a:p>
            <a:pPr algn="r"/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Proiect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cofinanțat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din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Fondul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Social European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prin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Programul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Operațional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Capital </a:t>
            </a:r>
            <a:r>
              <a:rPr lang="en-US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Uman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2014-2020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05015" y="1272106"/>
            <a:ext cx="10363620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3200" b="1" dirty="0">
                <a:solidFill>
                  <a:srgbClr val="0000FF"/>
                </a:solidFill>
              </a:rPr>
              <a:t>Structura Ghidului privind managementul curriculumului</a:t>
            </a:r>
            <a:endParaRPr lang="en-GB" sz="3200" b="1" dirty="0">
              <a:solidFill>
                <a:srgbClr val="0000FF"/>
              </a:solidFill>
            </a:endParaRPr>
          </a:p>
          <a:p>
            <a:r>
              <a:rPr lang="ro-RO" sz="2400" b="1" dirty="0"/>
              <a:t>Secțiuni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o-RO" sz="2400" dirty="0"/>
              <a:t>De ce ghid metodologic privind managementul curriculumului?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o-RO" sz="2400" dirty="0"/>
              <a:t>Elaborarea unui nou Curriculum național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o-RO" sz="2400" dirty="0"/>
              <a:t>Cadrul de reglementare al implementării în școală a Curriculumului național – niveluri și atribuții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o-RO" sz="2400" dirty="0"/>
              <a:t>Construcția ofertei curriculare a școlii – aspecte procedurale </a:t>
            </a:r>
            <a:r>
              <a:rPr lang="ro-RO" sz="2400" dirty="0" err="1"/>
              <a:t>şi</a:t>
            </a:r>
            <a:r>
              <a:rPr lang="ro-RO" sz="2400" dirty="0"/>
              <a:t> recomandări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o-RO" sz="2400" dirty="0"/>
              <a:t>Pregătirea implementării și implementarea curriculumului la nivel de clasă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o-RO" sz="2400" dirty="0"/>
              <a:t>Monitorizarea aplicării curriculumului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o-RO" sz="2400" dirty="0"/>
              <a:t>Managementul curriculumului și cultura școlii</a:t>
            </a:r>
          </a:p>
          <a:p>
            <a:endParaRPr lang="en-GB" sz="2400" dirty="0"/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6663226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stituent text 6">
            <a:extLst>
              <a:ext uri="{FF2B5EF4-FFF2-40B4-BE49-F238E27FC236}">
                <a16:creationId xmlns:a16="http://schemas.microsoft.com/office/drawing/2014/main" id="{78B58A2A-7198-4F7B-8647-EE4253BE0F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3756" y="1450288"/>
            <a:ext cx="10515600" cy="3066206"/>
          </a:xfrm>
        </p:spPr>
        <p:txBody>
          <a:bodyPr>
            <a:normAutofit/>
          </a:bodyPr>
          <a:lstStyle/>
          <a:p>
            <a:r>
              <a:rPr lang="ro-RO" sz="3200" b="1" dirty="0">
                <a:solidFill>
                  <a:srgbClr val="0000FF"/>
                </a:solidFill>
              </a:rPr>
              <a:t>Ghidurile metodologice pentru Programul </a:t>
            </a:r>
            <a:r>
              <a:rPr lang="ro-RO" sz="3200" b="1" i="1" dirty="0">
                <a:solidFill>
                  <a:srgbClr val="0000FF"/>
                </a:solidFill>
              </a:rPr>
              <a:t>A doua șansă</a:t>
            </a:r>
            <a:r>
              <a:rPr lang="en-GB" sz="3200" b="1" dirty="0">
                <a:solidFill>
                  <a:srgbClr val="0000FF"/>
                </a:solidFill>
              </a:rPr>
              <a:t> 1/2</a:t>
            </a:r>
            <a:endParaRPr lang="ro-RO" sz="3200" b="1" i="1" dirty="0">
              <a:solidFill>
                <a:srgbClr val="0000FF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o-RO" dirty="0">
                <a:solidFill>
                  <a:schemeClr val="tx1"/>
                </a:solidFill>
              </a:rPr>
              <a:t>sunt prevăzute de realizat două ghiduri pentru: </a:t>
            </a:r>
          </a:p>
          <a:p>
            <a:r>
              <a:rPr lang="ro-RO" sz="2000" dirty="0">
                <a:solidFill>
                  <a:schemeClr val="tx1"/>
                </a:solidFill>
              </a:rPr>
              <a:t>	- învățământ primar</a:t>
            </a:r>
          </a:p>
          <a:p>
            <a:pPr>
              <a:spcBef>
                <a:spcPts val="0"/>
              </a:spcBef>
            </a:pPr>
            <a:r>
              <a:rPr lang="ro-RO" sz="2000" dirty="0">
                <a:solidFill>
                  <a:schemeClr val="tx1"/>
                </a:solidFill>
              </a:rPr>
              <a:t>	- învățământ secundar inferior</a:t>
            </a:r>
            <a:endParaRPr lang="ro-RO" sz="2000" i="1" dirty="0">
              <a:solidFill>
                <a:schemeClr val="tx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o-RO" dirty="0">
                <a:solidFill>
                  <a:schemeClr val="tx1"/>
                </a:solidFill>
                <a:ea typeface="Calibri" panose="020F0502020204030204" pitchFamily="34" charset="0"/>
              </a:rPr>
              <a:t>structura celor două ghiduri va fi realizată în perioada imediat următoare în relație cu revizuirea metodologiei pentru Programul </a:t>
            </a:r>
            <a:r>
              <a:rPr lang="ro-RO" i="1" dirty="0">
                <a:solidFill>
                  <a:schemeClr val="tx1"/>
                </a:solidFill>
                <a:ea typeface="Calibri" panose="020F0502020204030204" pitchFamily="34" charset="0"/>
              </a:rPr>
              <a:t>A doua șansă</a:t>
            </a:r>
            <a:endParaRPr lang="ro-RO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10595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912</TotalTime>
  <Words>1148</Words>
  <Application>Microsoft Office PowerPoint</Application>
  <PresentationFormat>Ecran lat</PresentationFormat>
  <Paragraphs>125</Paragraphs>
  <Slides>15</Slides>
  <Notes>0</Notes>
  <HiddenSlides>0</HiddenSlides>
  <MMClips>0</MMClips>
  <ScaleCrop>false</ScaleCrop>
  <HeadingPairs>
    <vt:vector size="6" baseType="variant">
      <vt:variant>
        <vt:lpstr>Fonturi utilizate</vt:lpstr>
      </vt:variant>
      <vt:variant>
        <vt:i4>6</vt:i4>
      </vt:variant>
      <vt:variant>
        <vt:lpstr>Temă</vt:lpstr>
      </vt:variant>
      <vt:variant>
        <vt:i4>1</vt:i4>
      </vt:variant>
      <vt:variant>
        <vt:lpstr>Titluri diapozitive</vt:lpstr>
      </vt:variant>
      <vt:variant>
        <vt:i4>15</vt:i4>
      </vt:variant>
    </vt:vector>
  </HeadingPairs>
  <TitlesOfParts>
    <vt:vector size="22" baseType="lpstr">
      <vt:lpstr>Arial</vt:lpstr>
      <vt:lpstr>Calibri</vt:lpstr>
      <vt:lpstr>Calibri Light</vt:lpstr>
      <vt:lpstr>Candara</vt:lpstr>
      <vt:lpstr>Tahoma</vt:lpstr>
      <vt:lpstr>Wingdings</vt:lpstr>
      <vt:lpstr>Office Theme</vt:lpstr>
      <vt:lpstr>                Ghiduri metodologice pentru învățământul primar şi gimnazial - concept și structură –   Institutul de Științe ale Educației București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killzone85_05@yahoo.com</dc:creator>
  <cp:lastModifiedBy>ILRO</cp:lastModifiedBy>
  <cp:revision>122</cp:revision>
  <dcterms:created xsi:type="dcterms:W3CDTF">2019-02-24T07:11:56Z</dcterms:created>
  <dcterms:modified xsi:type="dcterms:W3CDTF">2019-10-31T14:26:02Z</dcterms:modified>
</cp:coreProperties>
</file>